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</p:sldMasterIdLst>
  <p:notesMasterIdLst>
    <p:notesMasterId r:id="rId49"/>
  </p:notesMasterIdLst>
  <p:handoutMasterIdLst>
    <p:handoutMasterId r:id="rId50"/>
  </p:handoutMasterIdLst>
  <p:sldIdLst>
    <p:sldId id="394" r:id="rId4"/>
    <p:sldId id="424" r:id="rId5"/>
    <p:sldId id="467" r:id="rId6"/>
    <p:sldId id="461" r:id="rId7"/>
    <p:sldId id="462" r:id="rId8"/>
    <p:sldId id="463" r:id="rId9"/>
    <p:sldId id="464" r:id="rId10"/>
    <p:sldId id="468" r:id="rId11"/>
    <p:sldId id="465" r:id="rId12"/>
    <p:sldId id="473" r:id="rId13"/>
    <p:sldId id="425" r:id="rId14"/>
    <p:sldId id="426" r:id="rId15"/>
    <p:sldId id="433" r:id="rId16"/>
    <p:sldId id="434" r:id="rId17"/>
    <p:sldId id="469" r:id="rId18"/>
    <p:sldId id="427" r:id="rId19"/>
    <p:sldId id="428" r:id="rId20"/>
    <p:sldId id="470" r:id="rId21"/>
    <p:sldId id="472" r:id="rId22"/>
    <p:sldId id="429" r:id="rId23"/>
    <p:sldId id="430" r:id="rId24"/>
    <p:sldId id="431" r:id="rId25"/>
    <p:sldId id="432" r:id="rId26"/>
    <p:sldId id="436" r:id="rId27"/>
    <p:sldId id="437" r:id="rId28"/>
    <p:sldId id="438" r:id="rId29"/>
    <p:sldId id="439" r:id="rId30"/>
    <p:sldId id="440" r:id="rId31"/>
    <p:sldId id="441" r:id="rId32"/>
    <p:sldId id="474" r:id="rId33"/>
    <p:sldId id="447" r:id="rId34"/>
    <p:sldId id="448" r:id="rId35"/>
    <p:sldId id="449" r:id="rId36"/>
    <p:sldId id="450" r:id="rId37"/>
    <p:sldId id="451" r:id="rId38"/>
    <p:sldId id="452" r:id="rId39"/>
    <p:sldId id="453" r:id="rId40"/>
    <p:sldId id="454" r:id="rId41"/>
    <p:sldId id="455" r:id="rId42"/>
    <p:sldId id="456" r:id="rId43"/>
    <p:sldId id="475" r:id="rId44"/>
    <p:sldId id="458" r:id="rId45"/>
    <p:sldId id="476" r:id="rId46"/>
    <p:sldId id="466" r:id="rId47"/>
    <p:sldId id="393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3BE60"/>
    <a:srgbClr val="F9F0AB"/>
    <a:srgbClr val="F9E6AB"/>
    <a:srgbClr val="F9FAAB"/>
    <a:srgbClr val="767691"/>
    <a:srgbClr val="7676AA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660" autoAdjust="0"/>
  </p:normalViewPr>
  <p:slideViewPr>
    <p:cSldViewPr>
      <p:cViewPr varScale="1">
        <p:scale>
          <a:sx n="74" d="100"/>
          <a:sy n="74" d="100"/>
        </p:scale>
        <p:origin x="366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11/25/2015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268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defTabSz="914450"/>
            <a:r>
              <a:rPr lang="en-US" sz="1000" i="1" dirty="0"/>
              <a:t>(c) 2006 National Academy for Software Development - http://academy.devbg.org*</a:t>
            </a:r>
            <a:endParaRPr lang="en-US" sz="1200" dirty="0"/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 defTabSz="914450"/>
            <a:fld id="{D3AC7A74-A83C-4B2C-9B12-9C57A3BA2667}" type="slidenum">
              <a:rPr lang="en-US" sz="1000" i="1"/>
              <a:pPr algn="r" defTabSz="914450"/>
              <a:t>9</a:t>
            </a:fld>
            <a:r>
              <a:rPr lang="en-US" sz="1000" i="1" dirty="0"/>
              <a:t>##</a:t>
            </a:r>
            <a:endParaRPr lang="en-US" sz="1200" dirty="0"/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976854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defTabSz="914450"/>
            <a:r>
              <a:rPr lang="en-US" sz="1000" i="1" dirty="0"/>
              <a:t>(c) 2006 National Academy for Software Development - http://academy.devbg.org*</a:t>
            </a:r>
            <a:endParaRPr lang="en-US" sz="1200" dirty="0"/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 defTabSz="914450"/>
            <a:fld id="{D3AC7A74-A83C-4B2C-9B12-9C57A3BA2667}" type="slidenum">
              <a:rPr lang="en-US" sz="1000" i="1"/>
              <a:pPr algn="r" defTabSz="914450"/>
              <a:t>11</a:t>
            </a:fld>
            <a:r>
              <a:rPr lang="en-US" sz="1000" i="1" dirty="0"/>
              <a:t>##</a:t>
            </a:r>
            <a:endParaRPr lang="en-US" sz="1200" dirty="0"/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316556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defTabSz="914450"/>
            <a:r>
              <a:rPr lang="en-US" sz="1000" i="1" dirty="0"/>
              <a:t>(c) 2006 National Academy for Software Development - http://academy.devbg.org*</a:t>
            </a:r>
            <a:endParaRPr lang="en-US" sz="1200" dirty="0"/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 defTabSz="914450"/>
            <a:fld id="{D3AC7A74-A83C-4B2C-9B12-9C57A3BA2667}" type="slidenum">
              <a:rPr lang="en-US" sz="1000" i="1"/>
              <a:pPr algn="r" defTabSz="914450"/>
              <a:t>24</a:t>
            </a:fld>
            <a:r>
              <a:rPr lang="en-US" sz="1000" i="1" dirty="0"/>
              <a:t>##</a:t>
            </a:r>
            <a:endParaRPr lang="en-US" sz="1200" dirty="0"/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220636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96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6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360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86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36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925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4403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41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9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softuni.bg/courses/oop/" TargetMode="External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38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35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0.png"/><Relationship Id="rId2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817812" y="744191"/>
            <a:ext cx="8748499" cy="11715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Encapsulation and Polymorphism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27412" y="1981200"/>
            <a:ext cx="8138899" cy="131965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Encapsulation, Polymorphism, Class Hierarchies, </a:t>
            </a:r>
            <a:r>
              <a:rPr lang="en-US" dirty="0"/>
              <a:t>Cohesion and Coupling</a:t>
            </a:r>
          </a:p>
          <a:p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7" name="Picture 3" descr="C:\Documents\Courses\OOP\OOP Images\Candy-candy-30424659-2560-170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3581400"/>
            <a:ext cx="4255170" cy="2633937"/>
          </a:xfrm>
          <a:prstGeom prst="roundRect">
            <a:avLst>
              <a:gd name="adj" fmla="val 14594"/>
            </a:avLst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012" y="3733800"/>
            <a:ext cx="2152473" cy="2362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6058011" y="3842768"/>
            <a:ext cx="1074333" cy="567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6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OOP</a:t>
            </a:r>
            <a:endParaRPr lang="en-US" sz="36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85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1524001"/>
            <a:ext cx="4323044" cy="3484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6212" y="5504000"/>
            <a:ext cx="8938472" cy="820600"/>
          </a:xfrm>
        </p:spPr>
        <p:txBody>
          <a:bodyPr/>
          <a:lstStyle/>
          <a:p>
            <a:r>
              <a:rPr lang="en-US" dirty="0" smtClean="0"/>
              <a:t>Polymorphism</a:t>
            </a:r>
            <a:endParaRPr lang="en-US" dirty="0"/>
          </a:p>
        </p:txBody>
      </p:sp>
      <p:pic>
        <p:nvPicPr>
          <p:cNvPr id="1026" name="Picture 2" descr="http://www.ntu.edu.sg/home/ehchua/programming/java/images/OOP_PolymorphismAbstractShap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684" y="1524001"/>
            <a:ext cx="4943528" cy="3484108"/>
          </a:xfrm>
          <a:prstGeom prst="roundRect">
            <a:avLst>
              <a:gd name="adj" fmla="val 18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358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819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Polymorphism </a:t>
            </a:r>
            <a:r>
              <a:rPr lang="en-US" dirty="0" smtClean="0"/>
              <a:t>= the ability </a:t>
            </a:r>
            <a:r>
              <a:rPr lang="en-US" dirty="0"/>
              <a:t>to take more than one </a:t>
            </a:r>
            <a:r>
              <a:rPr lang="en-US" dirty="0" smtClean="0"/>
              <a:t>form</a:t>
            </a:r>
            <a:br>
              <a:rPr lang="en-US" dirty="0" smtClean="0"/>
            </a:br>
            <a:r>
              <a:rPr lang="en-US" dirty="0" smtClean="0"/>
              <a:t>(objects have more than one type)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class can be used through its parent interface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child class may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override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(change)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some of the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parent's methods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/>
              <a:t>Polymorphism </a:t>
            </a:r>
            <a:r>
              <a:rPr lang="en-US" dirty="0" smtClean="0"/>
              <a:t>allows invoking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operations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Defined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in the base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class / interface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Implemented in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the child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classes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Declared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virtual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or inside an interface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2818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</a:t>
            </a:r>
            <a:endParaRPr lang="bg-BG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126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4173504" y="1823880"/>
            <a:ext cx="3759096" cy="4197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+CalcSurface() : double</a:t>
            </a:r>
          </a:p>
        </p:txBody>
      </p:sp>
      <p:sp>
        <p:nvSpPr>
          <p:cNvPr id="80179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 – Example</a:t>
            </a:r>
            <a:endParaRPr lang="bg-BG" sz="4000" dirty="0"/>
          </a:p>
        </p:txBody>
      </p:sp>
      <p:sp>
        <p:nvSpPr>
          <p:cNvPr id="801797" name="Rectangle 5"/>
          <p:cNvSpPr>
            <a:spLocks noChangeArrowheads="1"/>
          </p:cNvSpPr>
          <p:nvPr/>
        </p:nvSpPr>
        <p:spPr bwMode="auto">
          <a:xfrm>
            <a:off x="507868" y="5000625"/>
            <a:ext cx="5392552" cy="1400175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override double CalcSurface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size * size;</a:t>
            </a: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801799" name="Rectangle 7"/>
          <p:cNvSpPr>
            <a:spLocks noChangeArrowheads="1"/>
          </p:cNvSpPr>
          <p:nvPr/>
        </p:nvSpPr>
        <p:spPr bwMode="auto">
          <a:xfrm>
            <a:off x="6184260" y="5000625"/>
            <a:ext cx="5486400" cy="1400175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override double CalcSurface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return Math.PI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 radius * raduis;</a:t>
            </a: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801805" name="Line 13"/>
          <p:cNvSpPr>
            <a:spLocks noChangeShapeType="1"/>
          </p:cNvSpPr>
          <p:nvPr/>
        </p:nvSpPr>
        <p:spPr bwMode="auto">
          <a:xfrm flipH="1">
            <a:off x="3718564" y="4676056"/>
            <a:ext cx="304800" cy="468314"/>
          </a:xfrm>
          <a:prstGeom prst="line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  <a:effectLst>
            <a:outerShdw dist="17961" dir="2700000" algn="ctr" rotWithShape="0">
              <a:schemeClr val="bg1">
                <a:lumMod val="85000"/>
                <a:lumOff val="15000"/>
              </a:schemeClr>
            </a:outerShdw>
          </a:effectLst>
        </p:spPr>
        <p:txBody>
          <a:bodyPr anchor="ctr"/>
          <a:lstStyle/>
          <a:p>
            <a:pPr>
              <a:defRPr/>
            </a:pPr>
            <a:endParaRPr lang="bg-BG">
              <a:solidFill>
                <a:schemeClr val="tx2"/>
              </a:solidFill>
            </a:endParaRPr>
          </a:p>
        </p:txBody>
      </p:sp>
      <p:sp>
        <p:nvSpPr>
          <p:cNvPr id="801806" name="Line 14"/>
          <p:cNvSpPr>
            <a:spLocks noChangeShapeType="1"/>
          </p:cNvSpPr>
          <p:nvPr/>
        </p:nvSpPr>
        <p:spPr bwMode="auto">
          <a:xfrm flipH="1">
            <a:off x="7161212" y="4676237"/>
            <a:ext cx="228600" cy="504825"/>
          </a:xfrm>
          <a:prstGeom prst="line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  <a:effectLst>
            <a:outerShdw dist="17961" dir="2700000" algn="ctr" rotWithShape="0">
              <a:schemeClr val="bg1">
                <a:lumMod val="85000"/>
                <a:lumOff val="15000"/>
              </a:schemeClr>
            </a:outerShdw>
          </a:effectLst>
        </p:spPr>
        <p:txBody>
          <a:bodyPr anchor="ctr"/>
          <a:lstStyle/>
          <a:p>
            <a:pPr>
              <a:defRPr/>
            </a:pPr>
            <a:endParaRPr lang="bg-BG">
              <a:solidFill>
                <a:schemeClr val="tx2"/>
              </a:solidFill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4173504" y="1067178"/>
            <a:ext cx="3759096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173504" y="1448179"/>
            <a:ext cx="3759096" cy="3809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no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3545426" y="2986008"/>
            <a:ext cx="2252926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Square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6283496" y="2986008"/>
            <a:ext cx="2346798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Circle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6283496" y="3367008"/>
            <a:ext cx="2346798" cy="914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-x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-radius : int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283496" y="4281408"/>
            <a:ext cx="2346798" cy="394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1"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+CalcSurface()</a:t>
            </a:r>
          </a:p>
        </p:txBody>
      </p:sp>
      <p:sp>
        <p:nvSpPr>
          <p:cNvPr id="22" name="Line 35"/>
          <p:cNvSpPr>
            <a:spLocks noChangeShapeType="1"/>
          </p:cNvSpPr>
          <p:nvPr/>
        </p:nvSpPr>
        <p:spPr bwMode="auto">
          <a:xfrm>
            <a:off x="4671889" y="2446733"/>
            <a:ext cx="0" cy="539275"/>
          </a:xfrm>
          <a:prstGeom prst="lin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Freeform 37"/>
          <p:cNvSpPr>
            <a:spLocks/>
          </p:cNvSpPr>
          <p:nvPr/>
        </p:nvSpPr>
        <p:spPr bwMode="auto">
          <a:xfrm>
            <a:off x="4532130" y="2270153"/>
            <a:ext cx="279516" cy="176580"/>
          </a:xfrm>
          <a:custGeom>
            <a:avLst/>
            <a:gdLst/>
            <a:ahLst/>
            <a:cxnLst>
              <a:cxn ang="0">
                <a:pos x="0" y="72"/>
              </a:cxn>
              <a:cxn ang="0">
                <a:pos x="90" y="72"/>
              </a:cxn>
              <a:cxn ang="0">
                <a:pos x="45" y="0"/>
              </a:cxn>
              <a:cxn ang="0">
                <a:pos x="0" y="72"/>
              </a:cxn>
            </a:cxnLst>
            <a:rect l="0" t="0" r="r" b="b"/>
            <a:pathLst>
              <a:path w="90" h="72">
                <a:moveTo>
                  <a:pt x="0" y="72"/>
                </a:moveTo>
                <a:lnTo>
                  <a:pt x="90" y="72"/>
                </a:lnTo>
                <a:lnTo>
                  <a:pt x="45" y="0"/>
                </a:lnTo>
                <a:lnTo>
                  <a:pt x="0" y="7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Line 35"/>
          <p:cNvSpPr>
            <a:spLocks noChangeShapeType="1"/>
          </p:cNvSpPr>
          <p:nvPr/>
        </p:nvSpPr>
        <p:spPr bwMode="auto">
          <a:xfrm>
            <a:off x="7456697" y="2446733"/>
            <a:ext cx="0" cy="539275"/>
          </a:xfrm>
          <a:prstGeom prst="lin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Freeform 37"/>
          <p:cNvSpPr>
            <a:spLocks/>
          </p:cNvSpPr>
          <p:nvPr/>
        </p:nvSpPr>
        <p:spPr bwMode="auto">
          <a:xfrm>
            <a:off x="7316938" y="2270153"/>
            <a:ext cx="279516" cy="176580"/>
          </a:xfrm>
          <a:custGeom>
            <a:avLst/>
            <a:gdLst/>
            <a:ahLst/>
            <a:cxnLst>
              <a:cxn ang="0">
                <a:pos x="0" y="72"/>
              </a:cxn>
              <a:cxn ang="0">
                <a:pos x="90" y="72"/>
              </a:cxn>
              <a:cxn ang="0">
                <a:pos x="45" y="0"/>
              </a:cxn>
              <a:cxn ang="0">
                <a:pos x="0" y="72"/>
              </a:cxn>
            </a:cxnLst>
            <a:rect l="0" t="0" r="r" b="b"/>
            <a:pathLst>
              <a:path w="90" h="72">
                <a:moveTo>
                  <a:pt x="0" y="72"/>
                </a:moveTo>
                <a:lnTo>
                  <a:pt x="90" y="72"/>
                </a:lnTo>
                <a:lnTo>
                  <a:pt x="45" y="0"/>
                </a:lnTo>
                <a:lnTo>
                  <a:pt x="0" y="7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3545426" y="3367008"/>
            <a:ext cx="2252926" cy="914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-x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-size : int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1800" name="AutoShape 8"/>
          <p:cNvSpPr>
            <a:spLocks noChangeArrowheads="1"/>
          </p:cNvSpPr>
          <p:nvPr/>
        </p:nvSpPr>
        <p:spPr bwMode="auto">
          <a:xfrm>
            <a:off x="1439225" y="1119296"/>
            <a:ext cx="2136120" cy="560729"/>
          </a:xfrm>
          <a:prstGeom prst="wedgeRoundRectCallout">
            <a:avLst>
              <a:gd name="adj1" fmla="val 118528"/>
              <a:gd name="adj2" fmla="val -25424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 class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1" name="AutoShape 9"/>
          <p:cNvSpPr>
            <a:spLocks noChangeArrowheads="1"/>
          </p:cNvSpPr>
          <p:nvPr/>
        </p:nvSpPr>
        <p:spPr bwMode="auto">
          <a:xfrm>
            <a:off x="8480266" y="1471488"/>
            <a:ext cx="2489704" cy="513441"/>
          </a:xfrm>
          <a:prstGeom prst="wedgeRoundRectCallout">
            <a:avLst>
              <a:gd name="adj1" fmla="val -85028"/>
              <a:gd name="adj2" fmla="val 57213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 action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3" name="AutoShape 11"/>
          <p:cNvSpPr>
            <a:spLocks noChangeArrowheads="1"/>
          </p:cNvSpPr>
          <p:nvPr/>
        </p:nvSpPr>
        <p:spPr bwMode="auto">
          <a:xfrm>
            <a:off x="8991440" y="3962400"/>
            <a:ext cx="2513172" cy="533400"/>
          </a:xfrm>
          <a:prstGeom prst="wedgeRoundRectCallout">
            <a:avLst>
              <a:gd name="adj1" fmla="val -72912"/>
              <a:gd name="adj2" fmla="val 162474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Overriden action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4" name="AutoShape 12"/>
          <p:cNvSpPr>
            <a:spLocks noChangeArrowheads="1"/>
          </p:cNvSpPr>
          <p:nvPr/>
        </p:nvSpPr>
        <p:spPr bwMode="auto">
          <a:xfrm>
            <a:off x="533241" y="3935104"/>
            <a:ext cx="2593320" cy="533400"/>
          </a:xfrm>
          <a:prstGeom prst="wedgeRoundRectCallout">
            <a:avLst>
              <a:gd name="adj1" fmla="val 54978"/>
              <a:gd name="adj2" fmla="val 165822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Overriden action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2" name="AutoShape 10"/>
          <p:cNvSpPr>
            <a:spLocks noChangeArrowheads="1"/>
          </p:cNvSpPr>
          <p:nvPr/>
        </p:nvSpPr>
        <p:spPr bwMode="auto">
          <a:xfrm>
            <a:off x="608946" y="2743200"/>
            <a:ext cx="2341495" cy="562009"/>
          </a:xfrm>
          <a:prstGeom prst="wedgeRoundRectCallout">
            <a:avLst>
              <a:gd name="adj1" fmla="val 93365"/>
              <a:gd name="adj2" fmla="val 29416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Concrete class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3545426" y="4281408"/>
            <a:ext cx="2252926" cy="394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1"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+CalcSurface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999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Polymorphism – Example (2)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3" y="1246287"/>
            <a:ext cx="10515600" cy="5078313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 class Figure 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public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CalcSurface(); 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Square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public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CalcSurface() { return size * size; } }</a:t>
            </a: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CalcSurface() { return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PI * r * r;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Figure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f1 = new Square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(…);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Figure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f2 = new Circle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(…);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surface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f1.CalcSurface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 // Call Square.CalcSurface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surface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f2.CalcSurface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Call Circle.CalcSurface()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92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Polymorphism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7083" y="914400"/>
            <a:ext cx="5996730" cy="3711786"/>
          </a:xfrm>
          <a:prstGeom prst="roundRect">
            <a:avLst>
              <a:gd name="adj" fmla="val 1959"/>
            </a:avLst>
          </a:prstGeom>
        </p:spPr>
      </p:pic>
    </p:spTree>
    <p:extLst>
      <p:ext uri="{BB962C8B-B14F-4D97-AF65-F5344CB8AC3E}">
        <p14:creationId xmlns:p14="http://schemas.microsoft.com/office/powerpoint/2010/main" val="183974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Why </a:t>
            </a:r>
            <a:r>
              <a:rPr lang="en-US" dirty="0" smtClean="0"/>
              <a:t>handle an </a:t>
            </a:r>
            <a:r>
              <a:rPr lang="en-US" dirty="0"/>
              <a:t>object </a:t>
            </a:r>
            <a:r>
              <a:rPr lang="en-US" dirty="0" smtClean="0"/>
              <a:t>of given type as object of its base type?</a:t>
            </a:r>
            <a:endParaRPr lang="en-US" dirty="0">
              <a:solidFill>
                <a:srgbClr val="EBFFD2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invoke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operations implemented in the child classes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mix different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data types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in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same collection</a:t>
            </a:r>
          </a:p>
          <a:p>
            <a:pPr lvl="2">
              <a:lnSpc>
                <a:spcPct val="110000"/>
              </a:lnSpc>
              <a:buClr>
                <a:schemeClr val="accent1"/>
              </a:buClr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List&lt;Figure&gt;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can hold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Circle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Rectangle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objects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pass </a:t>
            </a:r>
            <a:r>
              <a:rPr lang="en-US" dirty="0" smtClean="0"/>
              <a:t>more specific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object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a method that expects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more generic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type (e.g.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SchoolStudent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instead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declare a more generic field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which will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be initialized and "specialized"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later (in a subclass)</a:t>
            </a:r>
            <a:endParaRPr lang="bg-BG" sz="26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 </a:t>
            </a:r>
            <a:r>
              <a:rPr lang="en-US" dirty="0" smtClean="0"/>
              <a:t>– Why?</a:t>
            </a:r>
            <a:endParaRPr lang="bg-BG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69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virtual method </a:t>
            </a:r>
            <a:r>
              <a:rPr lang="en-US" dirty="0" smtClean="0"/>
              <a:t>is: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Defined in a base class and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changed </a:t>
            </a:r>
            <a:r>
              <a:rPr lang="en-US" dirty="0" smtClean="0"/>
              <a:t>(overridden) in the descendant classes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Virtual methods are declared through the keyword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virtual</a:t>
            </a:r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tx2"/>
              </a:solidFill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Methods</a:t>
            </a:r>
            <a:r>
              <a:rPr lang="bg-BG" dirty="0" smtClean="0"/>
              <a:t> </a:t>
            </a:r>
            <a:r>
              <a:rPr lang="en-US" dirty="0" smtClean="0"/>
              <a:t>declared as virtual in a base class can</a:t>
            </a:r>
            <a:r>
              <a:rPr lang="bg-BG" dirty="0" smtClean="0"/>
              <a:t> be overridden</a:t>
            </a:r>
            <a:r>
              <a:rPr lang="en-US" dirty="0" smtClean="0"/>
              <a:t> using the keyword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override</a:t>
            </a:r>
            <a:endParaRPr lang="bg-BG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Methods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4163" y="3753043"/>
            <a:ext cx="10366850" cy="514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0000" bIns="90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virtual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Draw() { …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163" y="5810443"/>
            <a:ext cx="10366850" cy="514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0000" bIns="90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Draw() { … }</a:t>
            </a:r>
          </a:p>
        </p:txBody>
      </p:sp>
    </p:spTree>
    <p:extLst>
      <p:ext uri="{BB962C8B-B14F-4D97-AF65-F5344CB8AC3E}">
        <p14:creationId xmlns:p14="http://schemas.microsoft.com/office/powerpoint/2010/main" val="156597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</a:t>
            </a:r>
            <a:r>
              <a:rPr lang="en-US" smtClean="0"/>
              <a:t>Methods – Example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070565"/>
            <a:ext cx="10667998" cy="5401479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 class Figure</a:t>
            </a:r>
          </a:p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public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virtual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void Draw()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Console.WriteLine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</a:p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 am a figure of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type: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{0}", this.GetType().Name);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spcBef>
                <a:spcPts val="1800"/>
              </a:spcBef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: Figure</a:t>
            </a:r>
          </a:p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public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void Draw()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Console.WriteLine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("I am a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circle");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75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Base Virtual Methods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062870"/>
            <a:ext cx="10667998" cy="5416868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: Figure</a:t>
            </a:r>
          </a:p>
          <a:p>
            <a:pPr>
              <a:defRPr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public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void Draw()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{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("I am a circle:");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 --- ");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("|   |");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 --- ");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  <a:p>
            <a:pPr>
              <a:defRPr/>
            </a:pP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SpecialCircle : Circle</a:t>
            </a:r>
          </a:p>
          <a:p>
            <a:pPr>
              <a:defRPr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public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void Draw()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{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("I am a special circle.");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base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.Draw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517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 smtClean="0"/>
              <a:t>Encapsulation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 smtClean="0"/>
              <a:t>Polymorphism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/>
              <a:t>Class </a:t>
            </a:r>
            <a:r>
              <a:rPr lang="en-US" dirty="0" smtClean="0"/>
              <a:t>Hierarchies: Real </a:t>
            </a:r>
            <a:r>
              <a:rPr lang="en-US" dirty="0"/>
              <a:t>World </a:t>
            </a:r>
            <a:r>
              <a:rPr lang="en-US" dirty="0" smtClean="0"/>
              <a:t>Example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 smtClean="0"/>
              <a:t>Cohesion and Coupling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pic>
        <p:nvPicPr>
          <p:cNvPr id="3077" name="Picture 5" descr="C:\Documents\Courses\OOP\OOP Images\team-builder-team-cohe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3886200"/>
            <a:ext cx="3478212" cy="2318808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Documents\Courses\OOP\OOP Images\pill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39624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0012" y="2971800"/>
            <a:ext cx="2541127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4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Methods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www.roederconsulting.com/RCimages/virtualteam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"/>
          <a:stretch/>
        </p:blipFill>
        <p:spPr bwMode="auto">
          <a:xfrm>
            <a:off x="2031471" y="381000"/>
            <a:ext cx="8125883" cy="47244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69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Abstract methods </a:t>
            </a:r>
            <a:r>
              <a:rPr lang="en-US" dirty="0" smtClean="0"/>
              <a:t>are purely virtual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a method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 it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virtual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as well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ym typeface="Wingdings" panose="05000000000000000000" pitchFamily="2" charset="2"/>
              </a:rPr>
              <a:t>Abstract methods are designed to be changed (overridden) later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Interface members </a:t>
            </a:r>
            <a:r>
              <a:rPr lang="en-US" dirty="0" smtClean="0"/>
              <a:t>are also purely virtual (abstract)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have no default implementation and are designed to be overridden in descendant classes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Virtual methods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hidden </a:t>
            </a:r>
            <a:r>
              <a:rPr lang="en-US" dirty="0" smtClean="0"/>
              <a:t>through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keyword: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Virtual Methods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4163" y="5734243"/>
            <a:ext cx="10366850" cy="514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0000" bIns="90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CalculateSurface() { return … }</a:t>
            </a:r>
          </a:p>
        </p:txBody>
      </p:sp>
    </p:spTree>
    <p:extLst>
      <p:ext uri="{BB962C8B-B14F-4D97-AF65-F5344CB8AC3E}">
        <p14:creationId xmlns:p14="http://schemas.microsoft.com/office/powerpoint/2010/main" val="388638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</a:t>
            </a:r>
            <a:r>
              <a:rPr lang="en-US" dirty="0" smtClean="0">
                <a:solidFill>
                  <a:schemeClr val="hlink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override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to modify a method or property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replacement implementation </a:t>
            </a:r>
            <a:r>
              <a:rPr lang="en-US" dirty="0" smtClean="0"/>
              <a:t>for the inherited member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cannot override a non-virtual or static method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The overridden base method must be</a:t>
            </a:r>
            <a:r>
              <a:rPr lang="bg-BG" dirty="0" smtClean="0"/>
              <a:t> </a:t>
            </a:r>
            <a:r>
              <a:rPr lang="en-US" dirty="0" smtClean="0"/>
              <a:t>one of the following: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(interface method)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override</a:t>
            </a:r>
            <a:r>
              <a:rPr lang="en-US" dirty="0" smtClean="0"/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rPr>
              <a:t>Modifier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http://www.777icons.com/libs/word/replace-ico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48" y="4114800"/>
            <a:ext cx="1935164" cy="1935166"/>
          </a:xfrm>
          <a:prstGeom prst="roundRect">
            <a:avLst>
              <a:gd name="adj" fmla="val 397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12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7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Polymorphism </a:t>
            </a:r>
            <a:r>
              <a:rPr lang="en-US" dirty="0"/>
              <a:t>ensures that </a:t>
            </a:r>
            <a:r>
              <a:rPr lang="en-US" dirty="0" smtClean="0"/>
              <a:t>the appropriate </a:t>
            </a:r>
            <a:r>
              <a:rPr lang="en-US" dirty="0"/>
              <a:t>method of the </a:t>
            </a:r>
            <a:r>
              <a:rPr lang="en-US" dirty="0" smtClean="0"/>
              <a:t>subclass is called through its base class' interface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In C++, C#, Java polymorphism </a:t>
            </a:r>
            <a:r>
              <a:rPr lang="en-US" dirty="0"/>
              <a:t>is implemented using </a:t>
            </a:r>
            <a:r>
              <a:rPr lang="en-US" dirty="0" smtClean="0"/>
              <a:t>a technique called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late binding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"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exact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method to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be called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is determined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runtime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Just before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performing the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call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Applied for all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virtual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methods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Note: </a:t>
            </a:r>
            <a:r>
              <a:rPr lang="en-US" dirty="0" smtClean="0"/>
              <a:t>late </a:t>
            </a:r>
            <a:r>
              <a:rPr lang="en-US" dirty="0"/>
              <a:t>binding is </a:t>
            </a:r>
            <a:r>
              <a:rPr lang="en-US" dirty="0" smtClean="0"/>
              <a:t>a bit slower than normal (early) binding</a:t>
            </a:r>
            <a:endParaRPr lang="en-US" dirty="0"/>
          </a:p>
        </p:txBody>
      </p:sp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 – </a:t>
            </a:r>
            <a:r>
              <a:rPr lang="en-US" sz="4000" dirty="0" smtClean="0"/>
              <a:t>How It Works?</a:t>
            </a:r>
            <a:endParaRPr lang="bg-BG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611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20" y="1487500"/>
            <a:ext cx="4709025" cy="27035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752" y="1609370"/>
            <a:ext cx="5452660" cy="254637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72000"/>
            <a:ext cx="8938472" cy="17208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Class Hierarchies:</a:t>
            </a:r>
            <a:br>
              <a:rPr lang="en-US" dirty="0" smtClean="0"/>
            </a:br>
            <a:r>
              <a:rPr lang="en-US" dirty="0" smtClean="0"/>
              <a:t>Real World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07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AutoShape 3"/>
          <p:cNvSpPr>
            <a:spLocks noGrp="1" noChangeAspect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Creating </a:t>
            </a:r>
            <a:r>
              <a:rPr lang="en-US" dirty="0" smtClean="0"/>
              <a:t>an application </a:t>
            </a:r>
            <a:r>
              <a:rPr lang="en-US" dirty="0"/>
              <a:t>like the Windows Calculator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Typical </a:t>
            </a:r>
            <a:r>
              <a:rPr lang="en-US" dirty="0" smtClean="0"/>
              <a:t>scenario for </a:t>
            </a:r>
            <a:r>
              <a:rPr lang="en-US" dirty="0"/>
              <a:t>applying the object-oriented approach</a:t>
            </a: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defRPr/>
            </a:pPr>
            <a:r>
              <a:rPr lang="en-US" dirty="0"/>
              <a:t>Real World Example: Calculator</a:t>
            </a:r>
            <a:endParaRPr lang="bg-BG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330" y="2654118"/>
            <a:ext cx="4880482" cy="3730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58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AutoShape 3"/>
          <p:cNvSpPr>
            <a:spLocks noGrp="1" noChangeAspect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calculator consists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Buttons, </a:t>
            </a:r>
            <a:r>
              <a:rPr lang="en-US" dirty="0" smtClean="0"/>
              <a:t>text </a:t>
            </a:r>
            <a:r>
              <a:rPr lang="en-US" dirty="0"/>
              <a:t>boxes, menus, check boxes, </a:t>
            </a:r>
            <a:r>
              <a:rPr lang="en-US" dirty="0" smtClean="0"/>
              <a:t>panels</a:t>
            </a:r>
            <a:r>
              <a:rPr lang="en-US" dirty="0"/>
              <a:t>, etc.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Control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the root of our OO hierarchy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controls can be painted on the screen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Should implement an interface</a:t>
            </a:r>
            <a:r>
              <a:rPr lang="en-US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IPaintable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with a method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Paint(surface)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Common </a:t>
            </a:r>
            <a:r>
              <a:rPr lang="en-US" dirty="0" smtClean="0"/>
              <a:t>control properties: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Location</a:t>
            </a:r>
            <a:r>
              <a:rPr lang="en-US" dirty="0"/>
              <a:t>, size, text, </a:t>
            </a:r>
            <a:r>
              <a:rPr lang="en-US" dirty="0" smtClean="0"/>
              <a:t>face color, font, background color, etc</a:t>
            </a:r>
            <a:r>
              <a:rPr lang="en-US" dirty="0"/>
              <a:t>.</a:t>
            </a: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World Example: Calculator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1382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 controls could contain other </a:t>
            </a:r>
            <a:r>
              <a:rPr lang="en-US" dirty="0" smtClean="0"/>
              <a:t>(nested) controls inside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 smtClean="0"/>
              <a:t>panels and toolbars can hold other controls</a:t>
            </a:r>
            <a:endParaRPr lang="en-US" dirty="0"/>
          </a:p>
          <a:p>
            <a:pPr lvl="1"/>
            <a:r>
              <a:rPr lang="en-US" dirty="0" smtClean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extends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Control</a:t>
            </a:r>
            <a:r>
              <a:rPr lang="en-US" dirty="0" smtClean="0"/>
              <a:t>, holds a list of child controls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Calculator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itself is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special kind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Container</a:t>
            </a:r>
          </a:p>
          <a:p>
            <a:pPr lvl="1"/>
            <a:r>
              <a:rPr lang="en-US" dirty="0" smtClean="0"/>
              <a:t>Forms hold also </a:t>
            </a:r>
            <a:r>
              <a:rPr lang="en-US" dirty="0"/>
              <a:t>border, </a:t>
            </a:r>
            <a:r>
              <a:rPr lang="en-US" dirty="0" smtClean="0"/>
              <a:t>title, </a:t>
            </a:r>
            <a:r>
              <a:rPr lang="en-US" dirty="0"/>
              <a:t>icon and system buttons </a:t>
            </a:r>
            <a:endParaRPr lang="en-US" dirty="0" smtClean="0"/>
          </a:p>
          <a:p>
            <a:pPr lvl="1"/>
            <a:r>
              <a:rPr lang="en-US" dirty="0" smtClean="0"/>
              <a:t>The form title is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derived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Control</a:t>
            </a:r>
            <a:endParaRPr lang="en-US" dirty="0"/>
          </a:p>
          <a:p>
            <a:r>
              <a:rPr lang="en-US" dirty="0"/>
              <a:t>How </a:t>
            </a:r>
            <a:r>
              <a:rPr lang="en-US" dirty="0" smtClean="0"/>
              <a:t>does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Calculator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paint itself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Invokes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Paint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for all </a:t>
            </a:r>
            <a:r>
              <a:rPr lang="en-US" dirty="0" smtClean="0"/>
              <a:t>child controls </a:t>
            </a:r>
            <a:r>
              <a:rPr lang="en-US" dirty="0"/>
              <a:t>inside it</a:t>
            </a:r>
            <a:endParaRPr lang="bg-BG" dirty="0"/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>
              <a:defRPr/>
            </a:pPr>
            <a:r>
              <a:rPr lang="en-US" dirty="0"/>
              <a:t>Real World Example: Calculator (3)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362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How </a:t>
            </a:r>
            <a:r>
              <a:rPr lang="en-US" dirty="0" smtClean="0"/>
              <a:t>does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paint </a:t>
            </a:r>
            <a:r>
              <a:rPr lang="en-US" dirty="0"/>
              <a:t>itself?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Invokes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Paint()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for all controls inside </a:t>
            </a:r>
            <a:r>
              <a:rPr lang="en-US" dirty="0" smtClean="0"/>
              <a:t>it (chain of responsibility)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Each control knows how to </a:t>
            </a:r>
            <a:r>
              <a:rPr lang="en-US" dirty="0" smtClean="0"/>
              <a:t>visualize (paint) </a:t>
            </a:r>
            <a:r>
              <a:rPr lang="en-US" dirty="0"/>
              <a:t>itself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 smtClean="0"/>
              <a:t>Buttons</a:t>
            </a:r>
            <a:r>
              <a:rPr lang="en-US" dirty="0"/>
              <a:t>, check boxes and radio </a:t>
            </a:r>
            <a:r>
              <a:rPr lang="en-US" dirty="0" smtClean="0"/>
              <a:t>buttons are similar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Can be pressed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be </a:t>
            </a:r>
            <a:r>
              <a:rPr lang="en-US" dirty="0" smtClean="0"/>
              <a:t>focused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All buttons could derive from a common parent class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AbstractButton</a:t>
            </a:r>
            <a:endParaRPr lang="bg-BG" dirty="0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>
              <a:defRPr/>
            </a:pPr>
            <a:r>
              <a:rPr lang="en-US" dirty="0"/>
              <a:t>Real World Example: Calculator (4)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43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defRPr/>
            </a:pPr>
            <a:r>
              <a:rPr lang="en-US" dirty="0"/>
              <a:t>Calculator Classes </a:t>
            </a:r>
            <a:endParaRPr lang="bg-BG" dirty="0"/>
          </a:p>
        </p:txBody>
      </p:sp>
      <p:grpSp>
        <p:nvGrpSpPr>
          <p:cNvPr id="2" name="Group 73"/>
          <p:cNvGrpSpPr/>
          <p:nvPr/>
        </p:nvGrpSpPr>
        <p:grpSpPr>
          <a:xfrm>
            <a:off x="769460" y="533400"/>
            <a:ext cx="10582752" cy="5943600"/>
            <a:chOff x="483023" y="865760"/>
            <a:chExt cx="8003752" cy="4620640"/>
          </a:xfrm>
        </p:grpSpPr>
        <p:sp>
          <p:nvSpPr>
            <p:cNvPr id="3185" name="Rectangle 113"/>
            <p:cNvSpPr>
              <a:spLocks noChangeArrowheads="1"/>
            </p:cNvSpPr>
            <p:nvPr/>
          </p:nvSpPr>
          <p:spPr bwMode="auto">
            <a:xfrm>
              <a:off x="5421089" y="3888276"/>
              <a:ext cx="882177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TextBox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082" name="Rectangle 10"/>
            <p:cNvSpPr>
              <a:spLocks noChangeArrowheads="1"/>
            </p:cNvSpPr>
            <p:nvPr/>
          </p:nvSpPr>
          <p:spPr bwMode="auto">
            <a:xfrm>
              <a:off x="4113976" y="1272640"/>
              <a:ext cx="1448685" cy="257414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Paint()</a:t>
              </a:r>
            </a:p>
          </p:txBody>
        </p:sp>
        <p:sp>
          <p:nvSpPr>
            <p:cNvPr id="3086" name="Rectangle 14"/>
            <p:cNvSpPr>
              <a:spLocks noChangeArrowheads="1"/>
            </p:cNvSpPr>
            <p:nvPr/>
          </p:nvSpPr>
          <p:spPr bwMode="auto">
            <a:xfrm>
              <a:off x="4113975" y="865760"/>
              <a:ext cx="1448626" cy="40895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«interface»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 IPaintable</a:t>
              </a:r>
            </a:p>
          </p:txBody>
        </p:sp>
        <p:sp>
          <p:nvSpPr>
            <p:cNvPr id="3093" name="Rectangle 21"/>
            <p:cNvSpPr>
              <a:spLocks noChangeArrowheads="1"/>
            </p:cNvSpPr>
            <p:nvPr/>
          </p:nvSpPr>
          <p:spPr bwMode="auto">
            <a:xfrm>
              <a:off x="4126161" y="2076792"/>
              <a:ext cx="1436440" cy="1305752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0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-location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-size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-text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-bgColor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-faceColor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-font</a:t>
              </a:r>
            </a:p>
          </p:txBody>
        </p:sp>
        <p:sp>
          <p:nvSpPr>
            <p:cNvPr id="3106" name="Rectangle 34"/>
            <p:cNvSpPr>
              <a:spLocks noChangeArrowheads="1"/>
            </p:cNvSpPr>
            <p:nvPr/>
          </p:nvSpPr>
          <p:spPr bwMode="auto">
            <a:xfrm>
              <a:off x="4126161" y="1896188"/>
              <a:ext cx="1436440" cy="180605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Control</a:t>
              </a:r>
            </a:p>
          </p:txBody>
        </p:sp>
        <p:sp>
          <p:nvSpPr>
            <p:cNvPr id="3107" name="Line 35"/>
            <p:cNvSpPr>
              <a:spLocks noChangeShapeType="1"/>
            </p:cNvSpPr>
            <p:nvPr/>
          </p:nvSpPr>
          <p:spPr bwMode="auto">
            <a:xfrm>
              <a:off x="4829759" y="1705203"/>
              <a:ext cx="2437" cy="193060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09" name="Freeform 37"/>
            <p:cNvSpPr>
              <a:spLocks/>
            </p:cNvSpPr>
            <p:nvPr/>
          </p:nvSpPr>
          <p:spPr bwMode="auto">
            <a:xfrm>
              <a:off x="4720096" y="1555737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15" name="Rectangle 43"/>
            <p:cNvSpPr>
              <a:spLocks noChangeArrowheads="1"/>
            </p:cNvSpPr>
            <p:nvPr/>
          </p:nvSpPr>
          <p:spPr bwMode="auto">
            <a:xfrm>
              <a:off x="809009" y="3886200"/>
              <a:ext cx="1505566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Container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17" name="Freeform 45"/>
            <p:cNvSpPr>
              <a:spLocks/>
            </p:cNvSpPr>
            <p:nvPr/>
          </p:nvSpPr>
          <p:spPr bwMode="auto">
            <a:xfrm>
              <a:off x="1552574" y="3563270"/>
              <a:ext cx="2971801" cy="322930"/>
            </a:xfrm>
            <a:custGeom>
              <a:avLst/>
              <a:gdLst/>
              <a:ahLst/>
              <a:cxnLst>
                <a:cxn ang="0">
                  <a:pos x="1021" y="0"/>
                </a:cxn>
                <a:cxn ang="0">
                  <a:pos x="1021" y="74"/>
                </a:cxn>
                <a:cxn ang="0">
                  <a:pos x="0" y="74"/>
                </a:cxn>
                <a:cxn ang="0">
                  <a:pos x="0" y="130"/>
                </a:cxn>
              </a:cxnLst>
              <a:rect l="0" t="0" r="r" b="b"/>
              <a:pathLst>
                <a:path w="1021" h="130">
                  <a:moveTo>
                    <a:pt x="1021" y="0"/>
                  </a:moveTo>
                  <a:lnTo>
                    <a:pt x="1021" y="74"/>
                  </a:lnTo>
                  <a:lnTo>
                    <a:pt x="0" y="74"/>
                  </a:lnTo>
                  <a:lnTo>
                    <a:pt x="0" y="130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19" name="Freeform 47"/>
            <p:cNvSpPr>
              <a:spLocks/>
            </p:cNvSpPr>
            <p:nvPr/>
          </p:nvSpPr>
          <p:spPr bwMode="auto">
            <a:xfrm>
              <a:off x="4414833" y="3413804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24" name="Rectangle 52"/>
            <p:cNvSpPr>
              <a:spLocks noChangeArrowheads="1"/>
            </p:cNvSpPr>
            <p:nvPr/>
          </p:nvSpPr>
          <p:spPr bwMode="auto">
            <a:xfrm>
              <a:off x="1630026" y="4607540"/>
              <a:ext cx="1106376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Form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27" name="Freeform 55"/>
            <p:cNvSpPr>
              <a:spLocks/>
            </p:cNvSpPr>
            <p:nvPr/>
          </p:nvSpPr>
          <p:spPr bwMode="auto">
            <a:xfrm>
              <a:off x="1976073" y="4311651"/>
              <a:ext cx="207141" cy="29589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4"/>
                </a:cxn>
                <a:cxn ang="0">
                  <a:pos x="85" y="64"/>
                </a:cxn>
                <a:cxn ang="0">
                  <a:pos x="85" y="132"/>
                </a:cxn>
              </a:cxnLst>
              <a:rect l="0" t="0" r="r" b="b"/>
              <a:pathLst>
                <a:path w="85" h="132">
                  <a:moveTo>
                    <a:pt x="0" y="0"/>
                  </a:moveTo>
                  <a:lnTo>
                    <a:pt x="0" y="64"/>
                  </a:lnTo>
                  <a:lnTo>
                    <a:pt x="85" y="64"/>
                  </a:lnTo>
                  <a:lnTo>
                    <a:pt x="85" y="132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28" name="Freeform 56"/>
            <p:cNvSpPr>
              <a:spLocks/>
            </p:cNvSpPr>
            <p:nvPr/>
          </p:nvSpPr>
          <p:spPr bwMode="auto">
            <a:xfrm>
              <a:off x="1866410" y="4165003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34" name="Rectangle 62"/>
            <p:cNvSpPr>
              <a:spLocks noChangeArrowheads="1"/>
            </p:cNvSpPr>
            <p:nvPr/>
          </p:nvSpPr>
          <p:spPr bwMode="auto">
            <a:xfrm>
              <a:off x="1627589" y="5247670"/>
              <a:ext cx="1106376" cy="238730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Calculator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37" name="Line 65"/>
            <p:cNvSpPr>
              <a:spLocks noChangeShapeType="1"/>
            </p:cNvSpPr>
            <p:nvPr/>
          </p:nvSpPr>
          <p:spPr bwMode="auto">
            <a:xfrm>
              <a:off x="2180777" y="5019319"/>
              <a:ext cx="2437" cy="228351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38" name="Freeform 66"/>
            <p:cNvSpPr>
              <a:spLocks/>
            </p:cNvSpPr>
            <p:nvPr/>
          </p:nvSpPr>
          <p:spPr bwMode="auto">
            <a:xfrm>
              <a:off x="2071115" y="4869853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45" name="Rectangle 73"/>
            <p:cNvSpPr>
              <a:spLocks noChangeArrowheads="1"/>
            </p:cNvSpPr>
            <p:nvPr/>
          </p:nvSpPr>
          <p:spPr bwMode="auto">
            <a:xfrm>
              <a:off x="3245991" y="3886200"/>
              <a:ext cx="1964184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AbstractButton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47" name="Line 75"/>
            <p:cNvSpPr>
              <a:spLocks noChangeShapeType="1"/>
            </p:cNvSpPr>
            <p:nvPr/>
          </p:nvSpPr>
          <p:spPr bwMode="auto">
            <a:xfrm>
              <a:off x="4861425" y="3563270"/>
              <a:ext cx="2437" cy="317615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49" name="Freeform 77"/>
            <p:cNvSpPr>
              <a:spLocks/>
            </p:cNvSpPr>
            <p:nvPr/>
          </p:nvSpPr>
          <p:spPr bwMode="auto">
            <a:xfrm>
              <a:off x="4751762" y="3413804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54" name="Rectangle 82"/>
            <p:cNvSpPr>
              <a:spLocks noChangeArrowheads="1"/>
            </p:cNvSpPr>
            <p:nvPr/>
          </p:nvSpPr>
          <p:spPr bwMode="auto">
            <a:xfrm>
              <a:off x="2941107" y="4602941"/>
              <a:ext cx="801757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Button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61" name="Rectangle 89"/>
            <p:cNvSpPr>
              <a:spLocks noChangeArrowheads="1"/>
            </p:cNvSpPr>
            <p:nvPr/>
          </p:nvSpPr>
          <p:spPr bwMode="auto">
            <a:xfrm>
              <a:off x="3935383" y="4602941"/>
              <a:ext cx="911420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CheckBox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68" name="Rectangle 96"/>
            <p:cNvSpPr>
              <a:spLocks noChangeArrowheads="1"/>
            </p:cNvSpPr>
            <p:nvPr/>
          </p:nvSpPr>
          <p:spPr bwMode="auto">
            <a:xfrm>
              <a:off x="5058818" y="4602941"/>
              <a:ext cx="1203855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RadioButton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1" name="Freeform 99"/>
            <p:cNvSpPr>
              <a:spLocks/>
            </p:cNvSpPr>
            <p:nvPr/>
          </p:nvSpPr>
          <p:spPr bwMode="auto">
            <a:xfrm>
              <a:off x="3340767" y="4298950"/>
              <a:ext cx="704279" cy="303991"/>
            </a:xfrm>
            <a:custGeom>
              <a:avLst/>
              <a:gdLst/>
              <a:ahLst/>
              <a:cxnLst>
                <a:cxn ang="0">
                  <a:pos x="289" y="0"/>
                </a:cxn>
                <a:cxn ang="0">
                  <a:pos x="289" y="53"/>
                </a:cxn>
                <a:cxn ang="0">
                  <a:pos x="0" y="53"/>
                </a:cxn>
                <a:cxn ang="0">
                  <a:pos x="0" y="110"/>
                </a:cxn>
              </a:cxnLst>
              <a:rect l="0" t="0" r="r" b="b"/>
              <a:pathLst>
                <a:path w="289" h="110">
                  <a:moveTo>
                    <a:pt x="289" y="0"/>
                  </a:moveTo>
                  <a:lnTo>
                    <a:pt x="289" y="53"/>
                  </a:lnTo>
                  <a:lnTo>
                    <a:pt x="0" y="53"/>
                  </a:lnTo>
                  <a:lnTo>
                    <a:pt x="0" y="110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2" name="Freeform 100"/>
            <p:cNvSpPr>
              <a:spLocks/>
            </p:cNvSpPr>
            <p:nvPr/>
          </p:nvSpPr>
          <p:spPr bwMode="auto">
            <a:xfrm>
              <a:off x="3935383" y="4159250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4" name="Line 102"/>
            <p:cNvSpPr>
              <a:spLocks noChangeShapeType="1"/>
            </p:cNvSpPr>
            <p:nvPr/>
          </p:nvSpPr>
          <p:spPr bwMode="auto">
            <a:xfrm>
              <a:off x="4391025" y="4318000"/>
              <a:ext cx="2505" cy="284941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5" name="Freeform 103"/>
            <p:cNvSpPr>
              <a:spLocks/>
            </p:cNvSpPr>
            <p:nvPr/>
          </p:nvSpPr>
          <p:spPr bwMode="auto">
            <a:xfrm>
              <a:off x="4281430" y="4159250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7" name="Freeform 105"/>
            <p:cNvSpPr>
              <a:spLocks/>
            </p:cNvSpPr>
            <p:nvPr/>
          </p:nvSpPr>
          <p:spPr bwMode="auto">
            <a:xfrm>
              <a:off x="4737141" y="4305300"/>
              <a:ext cx="916294" cy="2976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3"/>
                </a:cxn>
                <a:cxn ang="0">
                  <a:pos x="317" y="53"/>
                </a:cxn>
                <a:cxn ang="0">
                  <a:pos x="317" y="110"/>
                </a:cxn>
              </a:cxnLst>
              <a:rect l="0" t="0" r="r" b="b"/>
              <a:pathLst>
                <a:path w="317" h="110">
                  <a:moveTo>
                    <a:pt x="0" y="0"/>
                  </a:moveTo>
                  <a:lnTo>
                    <a:pt x="0" y="53"/>
                  </a:lnTo>
                  <a:lnTo>
                    <a:pt x="317" y="53"/>
                  </a:lnTo>
                  <a:lnTo>
                    <a:pt x="317" y="110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8" name="Freeform 106"/>
            <p:cNvSpPr>
              <a:spLocks/>
            </p:cNvSpPr>
            <p:nvPr/>
          </p:nvSpPr>
          <p:spPr bwMode="auto">
            <a:xfrm>
              <a:off x="4627478" y="4159250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94" name="Rectangle 122"/>
            <p:cNvSpPr>
              <a:spLocks noChangeArrowheads="1"/>
            </p:cNvSpPr>
            <p:nvPr/>
          </p:nvSpPr>
          <p:spPr bwMode="auto">
            <a:xfrm>
              <a:off x="6429987" y="3888276"/>
              <a:ext cx="1074696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MainMenu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01" name="Rectangle 129"/>
            <p:cNvSpPr>
              <a:spLocks noChangeArrowheads="1"/>
            </p:cNvSpPr>
            <p:nvPr/>
          </p:nvSpPr>
          <p:spPr bwMode="auto">
            <a:xfrm>
              <a:off x="7658211" y="3888276"/>
              <a:ext cx="828564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MenuItem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07" name="Freeform 135"/>
            <p:cNvSpPr>
              <a:spLocks/>
            </p:cNvSpPr>
            <p:nvPr/>
          </p:nvSpPr>
          <p:spPr bwMode="auto">
            <a:xfrm>
              <a:off x="5210175" y="3565346"/>
              <a:ext cx="2895600" cy="31761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4"/>
                </a:cxn>
                <a:cxn ang="0">
                  <a:pos x="1360" y="74"/>
                </a:cxn>
                <a:cxn ang="0">
                  <a:pos x="1360" y="153"/>
                </a:cxn>
              </a:cxnLst>
              <a:rect l="0" t="0" r="r" b="b"/>
              <a:pathLst>
                <a:path w="1360" h="153">
                  <a:moveTo>
                    <a:pt x="0" y="0"/>
                  </a:moveTo>
                  <a:lnTo>
                    <a:pt x="0" y="74"/>
                  </a:lnTo>
                  <a:lnTo>
                    <a:pt x="1360" y="74"/>
                  </a:lnTo>
                  <a:lnTo>
                    <a:pt x="1360" y="153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08" name="Freeform 136"/>
            <p:cNvSpPr>
              <a:spLocks/>
            </p:cNvSpPr>
            <p:nvPr/>
          </p:nvSpPr>
          <p:spPr bwMode="auto">
            <a:xfrm>
              <a:off x="5100383" y="3412884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14" name="Rectangle 142"/>
            <p:cNvSpPr>
              <a:spLocks noChangeArrowheads="1"/>
            </p:cNvSpPr>
            <p:nvPr/>
          </p:nvSpPr>
          <p:spPr bwMode="auto">
            <a:xfrm>
              <a:off x="483023" y="4607540"/>
              <a:ext cx="993352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Panel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17" name="Freeform 145"/>
            <p:cNvSpPr>
              <a:spLocks/>
            </p:cNvSpPr>
            <p:nvPr/>
          </p:nvSpPr>
          <p:spPr bwMode="auto">
            <a:xfrm>
              <a:off x="906251" y="4318001"/>
              <a:ext cx="248569" cy="289540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102" y="64"/>
                </a:cxn>
                <a:cxn ang="0">
                  <a:pos x="0" y="64"/>
                </a:cxn>
                <a:cxn ang="0">
                  <a:pos x="0" y="132"/>
                </a:cxn>
              </a:cxnLst>
              <a:rect l="0" t="0" r="r" b="b"/>
              <a:pathLst>
                <a:path w="102" h="132">
                  <a:moveTo>
                    <a:pt x="102" y="0"/>
                  </a:moveTo>
                  <a:lnTo>
                    <a:pt x="102" y="64"/>
                  </a:lnTo>
                  <a:lnTo>
                    <a:pt x="0" y="64"/>
                  </a:lnTo>
                  <a:lnTo>
                    <a:pt x="0" y="132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19" name="Freeform 147"/>
            <p:cNvSpPr>
              <a:spLocks/>
            </p:cNvSpPr>
            <p:nvPr/>
          </p:nvSpPr>
          <p:spPr bwMode="auto">
            <a:xfrm>
              <a:off x="1045158" y="4165003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cxnSp>
          <p:nvCxnSpPr>
            <p:cNvPr id="65" name="Straight Connector 64"/>
            <p:cNvCxnSpPr>
              <a:stCxn id="3185" idx="0"/>
              <a:endCxn id="3185" idx="0"/>
            </p:cNvCxnSpPr>
            <p:nvPr/>
          </p:nvCxnSpPr>
          <p:spPr>
            <a:xfrm rot="5400000" flipH="1" flipV="1">
              <a:off x="5862178" y="3888276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6200000" flipV="1">
              <a:off x="5780087" y="3802062"/>
              <a:ext cx="168274" cy="2"/>
            </a:xfrm>
            <a:prstGeom prst="line">
              <a:avLst/>
            </a:pr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>
            <a:xfrm rot="16200000" flipV="1">
              <a:off x="6865939" y="3792536"/>
              <a:ext cx="168274" cy="2"/>
            </a:xfrm>
            <a:prstGeom prst="line">
              <a:avLst/>
            </a:pr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229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Encapsulation</a:t>
            </a:r>
            <a:endParaRPr lang="en-US" dirty="0"/>
          </a:p>
        </p:txBody>
      </p:sp>
      <p:pic>
        <p:nvPicPr>
          <p:cNvPr id="2050" name="Picture 2" descr="C:\Documents\Courses\OOP\OOP Images\CSTRend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34" y="1525725"/>
            <a:ext cx="4766628" cy="35718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38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340" y="5351600"/>
            <a:ext cx="8938472" cy="820600"/>
          </a:xfrm>
        </p:spPr>
        <p:txBody>
          <a:bodyPr>
            <a:noAutofit/>
          </a:bodyPr>
          <a:lstStyle/>
          <a:p>
            <a:pPr algn="ctr"/>
            <a:r>
              <a:rPr lang="en-US" sz="5000" dirty="0" smtClean="0"/>
              <a:t>Cohesion and Coupling</a:t>
            </a:r>
            <a:endParaRPr lang="en-US" sz="5000" dirty="0"/>
          </a:p>
        </p:txBody>
      </p:sp>
      <p:pic>
        <p:nvPicPr>
          <p:cNvPr id="4098" name="Picture 2" descr="http://scientopia.org/img-archive/goodmath/img_28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339" y="1371600"/>
            <a:ext cx="7414474" cy="3645084"/>
          </a:xfrm>
          <a:prstGeom prst="roundRect">
            <a:avLst>
              <a:gd name="adj" fmla="val 241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6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 </a:t>
            </a:r>
            <a:r>
              <a:rPr lang="en-US" dirty="0" smtClean="0"/>
              <a:t>describes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How closely the routines in a class or the code in a routine support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central purpose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Cohesion must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Well-defined abstractions keep cohesion strong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Classes must contain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strongly related functionality </a:t>
            </a:r>
            <a:r>
              <a:rPr lang="en-US" dirty="0" smtClean="0"/>
              <a:t>and aim for single purpose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Cohesion is a powerful tool for managing complexity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4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Good cohesion</a:t>
            </a:r>
            <a:r>
              <a:rPr lang="en-US" dirty="0" smtClean="0"/>
              <a:t>: HDD, CR-ROM, remote control</a:t>
            </a:r>
          </a:p>
          <a:p>
            <a:pPr lvl="1">
              <a:spcBef>
                <a:spcPct val="35000"/>
              </a:spcBef>
            </a:pPr>
            <a:endParaRPr lang="en-US" dirty="0" smtClean="0"/>
          </a:p>
          <a:p>
            <a:pPr lvl="1">
              <a:spcBef>
                <a:spcPct val="35000"/>
              </a:spcBef>
            </a:pPr>
            <a:endParaRPr lang="en-US" dirty="0" smtClean="0"/>
          </a:p>
          <a:p>
            <a:pPr>
              <a:spcBef>
                <a:spcPts val="36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Bad cohesion</a:t>
            </a:r>
            <a:r>
              <a:rPr lang="en-US" dirty="0" smtClean="0"/>
              <a:t>: spaghetti code, single-board computer</a:t>
            </a:r>
            <a:endParaRPr lang="bg-BG" dirty="0" smtClean="0"/>
          </a:p>
          <a:p>
            <a:pPr lvl="1">
              <a:spcBef>
                <a:spcPct val="35000"/>
              </a:spcBef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and Bad Cohesion</a:t>
            </a:r>
            <a:endParaRPr lang="en-US" dirty="0"/>
          </a:p>
        </p:txBody>
      </p:sp>
      <p:pic>
        <p:nvPicPr>
          <p:cNvPr id="11" name="Picture 5" descr="network-woodenmodel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35" y="4648200"/>
            <a:ext cx="2079792" cy="1625546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61" y="4450832"/>
            <a:ext cx="2749786" cy="2026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4" name="Picture 6" descr="http://www.veryicon.com/icon/png/System/Simple/Hard%20Driv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08" y="1824100"/>
            <a:ext cx="1717494" cy="1752600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ux.iconpedia.net/uploads/1794106073134366566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175" y="1519300"/>
            <a:ext cx="2319490" cy="2366900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rocketdock.com/images/screenshots/remote_controll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855" y="1443100"/>
            <a:ext cx="2389558" cy="2438400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phidgets.com/images/1072_0_Big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7412" y="4450832"/>
            <a:ext cx="2999000" cy="20261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10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(good cohesion) example: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that has methods:</a:t>
            </a:r>
          </a:p>
          <a:p>
            <a:pPr lvl="2">
              <a:lnSpc>
                <a:spcPct val="100000"/>
              </a:lnSpc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Sin()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Cos()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Asin()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Sqrt()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Pow()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Exp()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Math.PI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Math.E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Cohesion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4163" y="3403699"/>
            <a:ext cx="10360501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sideA = 40, sideB = 69;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angleAB = Math.PI / 3;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sideC = sideA * sideA + sideB * sideB –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2 * sideA * sideB * Math.Cos(angleAB);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sidesSqrtSum =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Math.Sqrt(sideA) + Math.Sqrt(sideB) + Math.Sqrt(sideC);</a:t>
            </a:r>
          </a:p>
        </p:txBody>
      </p:sp>
    </p:spTree>
    <p:extLst>
      <p:ext uri="{BB962C8B-B14F-4D97-AF65-F5344CB8AC3E}">
        <p14:creationId xmlns:p14="http://schemas.microsoft.com/office/powerpoint/2010/main" val="413030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Weak cohesion </a:t>
            </a:r>
            <a:r>
              <a:rPr lang="en-US" dirty="0" smtClean="0"/>
              <a:t>(bad cohesion) example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 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Magic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that has these methods: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sz="2500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Another example: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Cohesion</a:t>
            </a:r>
            <a:endParaRPr lang="en-US" b="0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16820" y="2529352"/>
            <a:ext cx="10557301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PrintDocument(Document d);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SendEmail(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recipient, string subject, string text);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CalculateDistanceBetweenPoints(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x1, int y1, int x2, int y2)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11001" y="5257800"/>
            <a:ext cx="10559416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MagicClass.MakePizza("Fat Pepperoni");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MagicClass.WithdrawMoney("999e6");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MagicClass.OpenDBConnection();</a:t>
            </a:r>
          </a:p>
        </p:txBody>
      </p:sp>
    </p:spTree>
    <p:extLst>
      <p:ext uri="{BB962C8B-B14F-4D97-AF65-F5344CB8AC3E}">
        <p14:creationId xmlns:p14="http://schemas.microsoft.com/office/powerpoint/2010/main" val="22677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 </a:t>
            </a:r>
            <a:r>
              <a:rPr lang="en-US" dirty="0" smtClean="0"/>
              <a:t>describes how tightly a class or a routine is related to other classes or </a:t>
            </a:r>
            <a:r>
              <a:rPr lang="bg-BG" dirty="0" smtClean="0"/>
              <a:t>routines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Coupling must be kept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Modules must depend little on each other 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Or be entirely independent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loosely coupled</a:t>
            </a:r>
            <a:r>
              <a:rPr lang="en-US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All classes / routines must have small, direct, visible, and flexible relationships to other classes / routines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One module must be easily used by other modules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8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Loose coupling:</a:t>
            </a:r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Easily replace old HDD</a:t>
            </a:r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Easily place this HDD to another motherboard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None/>
              <a:tabLst>
                <a:tab pos="5200650" algn="l"/>
              </a:tabLst>
            </a:pPr>
            <a:endParaRPr lang="en-US" sz="2600" dirty="0" smtClean="0"/>
          </a:p>
          <a:p>
            <a:pPr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Tight coupling:</a:t>
            </a:r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Where is the video card?</a:t>
            </a:r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Can you change the audio controller?</a:t>
            </a:r>
            <a:endParaRPr lang="bg-BG" dirty="0" smtClean="0"/>
          </a:p>
          <a:p>
            <a:pPr lvl="1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and Tight Coupling</a:t>
            </a:r>
            <a:endParaRPr lang="en-US" dirty="0"/>
          </a:p>
        </p:txBody>
      </p:sp>
      <p:pic>
        <p:nvPicPr>
          <p:cNvPr id="5" name="Picture 13" descr="SATA-hdd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310968"/>
            <a:ext cx="2438400" cy="1940233"/>
          </a:xfrm>
          <a:prstGeom prst="roundRect">
            <a:avLst>
              <a:gd name="adj" fmla="val 3438"/>
            </a:avLst>
          </a:prstGeom>
          <a:noFill/>
        </p:spPr>
      </p:pic>
      <p:pic>
        <p:nvPicPr>
          <p:cNvPr id="6" name="Picture 11" descr="termek_26666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828" y="3810000"/>
            <a:ext cx="3367884" cy="2488764"/>
          </a:xfrm>
          <a:prstGeom prst="roundRect">
            <a:avLst>
              <a:gd name="adj" fmla="val 343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90853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4211" y="1066800"/>
            <a:ext cx="10820401" cy="54670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Report : IReport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 LoadFromFile(string fileName) {…}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 SaveToFile(string fileName) {…}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Printer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int Print(IReport report) {…}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Program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   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Report myReport = new Report();          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myReport.LoadFromFile(@"C:\Reports\DailyReport.xml");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Printer.Print(myReport);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</a:t>
            </a:r>
            <a:r>
              <a:rPr lang="en-US" smtClean="0"/>
              <a:t>Coupling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7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" name="Content Placeholder 5"/>
          <p:cNvSpPr>
            <a:spLocks noGrp="1" noChangeArrowheads="1"/>
          </p:cNvSpPr>
          <p:nvPr>
            <p:ph idx="1"/>
          </p:nvPr>
        </p:nvSpPr>
        <p:spPr bwMode="auto">
          <a:xfrm>
            <a:off x="684211" y="990600"/>
            <a:ext cx="10820401" cy="5716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MathParams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double operand;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double result;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MathUtil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void Sqrt()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MathParams.result = CalcSqrt(MathParams.operand);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  </a:t>
            </a: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MainClass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MathParams.operand = 64;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MathUtil.Sqrt();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Console.WriteLine(MathParams.result);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Tight </a:t>
            </a:r>
            <a:r>
              <a:rPr lang="en-US" smtClean="0"/>
              <a:t>Coupling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4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 hides the implementation details</a:t>
            </a:r>
          </a:p>
          <a:p>
            <a:r>
              <a:rPr lang="en-US" dirty="0" smtClean="0"/>
              <a:t>Class announces only a few operations (methods) available for its clients – its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public interface</a:t>
            </a:r>
          </a:p>
          <a:p>
            <a:r>
              <a:rPr lang="en-US" dirty="0" smtClean="0"/>
              <a:t>All data members (fields) of a class should be hidden</a:t>
            </a:r>
          </a:p>
          <a:p>
            <a:pPr lvl="1"/>
            <a:r>
              <a:rPr lang="en-US" dirty="0" smtClean="0"/>
              <a:t>Accessed via properties (read-only and read-write)</a:t>
            </a:r>
          </a:p>
          <a:p>
            <a:r>
              <a:rPr lang="en-US" dirty="0" smtClean="0"/>
              <a:t>No interface members should be hidden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 == hide (encapsulate) data behind constructors and properties</a:t>
            </a:r>
          </a:p>
        </p:txBody>
      </p:sp>
      <p:sp>
        <p:nvSpPr>
          <p:cNvPr id="80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Encapsulation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32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Combination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bad cohesion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tight coupling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Spaghetti Code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96388" y="1905000"/>
            <a:ext cx="10632024" cy="44990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Report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Print()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InitPrinter()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LoadPrinterDriver(string fileName)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 SaveReport(string fileName)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SetPrinter(string printer)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Printer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SetFileName()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bool LoadReport()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bool CheckReport()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 hides internal data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Access through constructors and properties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Keeps the object state valid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Polymorphism</a:t>
            </a:r>
            <a:r>
              <a:rPr lang="en-US" dirty="0" smtClean="0"/>
              <a:t> == using objects through</a:t>
            </a:r>
            <a:br>
              <a:rPr lang="en-US" dirty="0" smtClean="0"/>
            </a:br>
            <a:r>
              <a:rPr lang="en-US" dirty="0" smtClean="0"/>
              <a:t>their parent interface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Allows invoking abstract actions overridden in a child class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 cohesion </a:t>
            </a:r>
            <a:r>
              <a:rPr lang="en-US" dirty="0" smtClean="0"/>
              <a:t>== single purpose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 coupling </a:t>
            </a:r>
            <a:r>
              <a:rPr lang="en-US" dirty="0" smtClean="0"/>
              <a:t>== minimal interaction with others</a:t>
            </a:r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29" y="14478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99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Encapsulation and Polymorphism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</a:t>
            </a:r>
            <a:r>
              <a:rPr lang="en-US" dirty="0" smtClean="0">
                <a:hlinkClick r:id="rId16"/>
              </a:rPr>
              <a:t>softuni.bg/courses/oop/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84988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35442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691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915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 fields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</a:p>
          <a:p>
            <a:pPr>
              <a:lnSpc>
                <a:spcPct val="100000"/>
              </a:lnSpc>
            </a:pPr>
            <a:r>
              <a:rPr lang="en-US" dirty="0"/>
              <a:t>Constructors and </a:t>
            </a:r>
            <a:r>
              <a:rPr lang="en-US" dirty="0" smtClean="0"/>
              <a:t>accessors are defined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getters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setters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80691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/>
              <a:t>Encapsulation – Example</a:t>
            </a:r>
            <a:endParaRPr lang="bg-BG" sz="400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351213" y="3048000"/>
            <a:ext cx="5486400" cy="602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51213" y="3650829"/>
            <a:ext cx="5486400" cy="9973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no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-name : string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-age : int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351213" y="4648201"/>
            <a:ext cx="5486400" cy="13722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+Person(string name, int age)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+Name : string { get; set; }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+Age : TimeSpan { get; set; }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116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Fields are always declared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Accessed </a:t>
            </a:r>
            <a:r>
              <a:rPr lang="en-GB" dirty="0" smtClean="0"/>
              <a:t>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 smtClean="0"/>
              <a:t>in read-only or read-write mode</a:t>
            </a:r>
          </a:p>
          <a:p>
            <a:pPr lvl="1">
              <a:lnSpc>
                <a:spcPct val="100000"/>
              </a:lnSpc>
            </a:pPr>
            <a:r>
              <a:rPr lang="en-GB" dirty="0" smtClean="0"/>
              <a:t>Properties perform checks to fight invalid data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Constructors </a:t>
            </a:r>
            <a:r>
              <a:rPr lang="en-US" dirty="0"/>
              <a:t>are </a:t>
            </a:r>
            <a:r>
              <a:rPr lang="en-US" dirty="0" smtClean="0"/>
              <a:t>declared</a:t>
            </a:r>
            <a:r>
              <a:rPr lang="en-US" dirty="0" smtClean="0">
                <a:solidFill>
                  <a:srgbClr val="EBFFD2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Constructors perform checks to keep the object state valid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Interface </a:t>
            </a:r>
            <a:r>
              <a:rPr lang="en-US" dirty="0"/>
              <a:t>methods are </a:t>
            </a:r>
            <a:r>
              <a:rPr lang="en-US" dirty="0" smtClean="0"/>
              <a:t>always</a:t>
            </a:r>
            <a:r>
              <a:rPr lang="en-US" dirty="0" smtClean="0">
                <a:solidFill>
                  <a:srgbClr val="EBFFD2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Not explicitly declared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Non-interface</a:t>
            </a:r>
            <a:r>
              <a:rPr lang="en-US" i="1" dirty="0" smtClean="0"/>
              <a:t> </a:t>
            </a:r>
            <a:r>
              <a:rPr lang="en-US" dirty="0"/>
              <a:t>methods are declared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EBFFD2"/>
                </a:solidFill>
              </a:rPr>
              <a:t>/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Encapsulation in </a:t>
            </a:r>
            <a:r>
              <a:rPr lang="en-US" sz="4000" dirty="0" smtClean="0"/>
              <a:t>C#</a:t>
            </a:r>
            <a:endParaRPr lang="bg-BG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744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843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Ensures that structural changes remain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local</a:t>
            </a:r>
            <a:endParaRPr lang="en-US" sz="3600" dirty="0">
              <a:solidFill>
                <a:srgbClr val="EBFFD2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Changing the class internals does not break any outside code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Allows changing the internal class implementation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Encapsulation allows adding logic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when accessing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object data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validations </a:t>
            </a:r>
            <a:r>
              <a:rPr lang="en-US" dirty="0"/>
              <a:t>on </a:t>
            </a:r>
            <a:r>
              <a:rPr lang="en-US" dirty="0" smtClean="0"/>
              <a:t>when a property is modified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notifications</a:t>
            </a:r>
            <a:r>
              <a:rPr lang="en-US" dirty="0" smtClean="0"/>
              <a:t> about changes (allows data binding)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Hiding implementation details reduces </a:t>
            </a:r>
            <a:r>
              <a:rPr lang="en-US" dirty="0" smtClean="0"/>
              <a:t>complexity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ym typeface="Wingdings" pitchFamily="2" charset="2"/>
              </a:rPr>
              <a:t>Easier </a:t>
            </a:r>
            <a:r>
              <a:rPr lang="en-US" dirty="0">
                <a:sym typeface="Wingdings" pitchFamily="2" charset="2"/>
              </a:rPr>
              <a:t>maintenance</a:t>
            </a:r>
            <a:endParaRPr lang="bg-BG" dirty="0"/>
          </a:p>
        </p:txBody>
      </p:sp>
      <p:sp>
        <p:nvSpPr>
          <p:cNvPr id="80384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Encapsulation </a:t>
            </a:r>
            <a:r>
              <a:rPr lang="en-US" sz="4000" dirty="0" smtClean="0"/>
              <a:t>– Benefits</a:t>
            </a:r>
            <a:endParaRPr lang="bg-BG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744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Encapsulation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5511" y="1187678"/>
            <a:ext cx="10360501" cy="5201424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Person</a:t>
            </a:r>
          </a:p>
          <a:p>
            <a:pPr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private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name;</a:t>
            </a:r>
          </a:p>
          <a:p>
            <a:pPr>
              <a:spcBef>
                <a:spcPts val="1200"/>
              </a:spcBef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Name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get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this.name; }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set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if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(value == null)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throw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new ArgumentException("Invalid person name.");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this.name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 value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AutoShape 20"/>
          <p:cNvSpPr>
            <a:spLocks noChangeArrowheads="1"/>
          </p:cNvSpPr>
          <p:nvPr/>
        </p:nvSpPr>
        <p:spPr bwMode="auto">
          <a:xfrm>
            <a:off x="5484812" y="1447800"/>
            <a:ext cx="3810000" cy="1115704"/>
          </a:xfrm>
          <a:prstGeom prst="wedgeRoundRectCallout">
            <a:avLst>
              <a:gd name="adj1" fmla="val -72037"/>
              <a:gd name="adj2" fmla="val 14005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field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encapsulated (hidden)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39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Encapsulation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0830" y="1295400"/>
            <a:ext cx="4469236" cy="3352800"/>
          </a:xfrm>
          <a:prstGeom prst="roundRect">
            <a:avLst>
              <a:gd name="adj" fmla="val 948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3272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2200</Words>
  <Application>Microsoft Office PowerPoint</Application>
  <PresentationFormat>Custom</PresentationFormat>
  <Paragraphs>443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3_SoftUni 16x9</vt:lpstr>
      <vt:lpstr>Encapsulation and Polymorphism</vt:lpstr>
      <vt:lpstr>Contents</vt:lpstr>
      <vt:lpstr>Encapsulation</vt:lpstr>
      <vt:lpstr>Encapsulation</vt:lpstr>
      <vt:lpstr>Encapsulation – Example</vt:lpstr>
      <vt:lpstr>Encapsulation in C#</vt:lpstr>
      <vt:lpstr>Encapsulation – Benefits</vt:lpstr>
      <vt:lpstr>Encapsulation – Example</vt:lpstr>
      <vt:lpstr>Encapsulation</vt:lpstr>
      <vt:lpstr>Exercise in Class</vt:lpstr>
      <vt:lpstr>Polymorphism</vt:lpstr>
      <vt:lpstr>Polymorphism</vt:lpstr>
      <vt:lpstr>Polymorphism – Example</vt:lpstr>
      <vt:lpstr>Polymorphism – Example (2)</vt:lpstr>
      <vt:lpstr>Polymorphism</vt:lpstr>
      <vt:lpstr>Polymorphism – Why?</vt:lpstr>
      <vt:lpstr>Virtual Methods</vt:lpstr>
      <vt:lpstr>Virtual Methods – Example</vt:lpstr>
      <vt:lpstr>Calling Base Virtual Methods – Example</vt:lpstr>
      <vt:lpstr>Virtual Methods</vt:lpstr>
      <vt:lpstr>More about Virtual Methods</vt:lpstr>
      <vt:lpstr>The override Modifier</vt:lpstr>
      <vt:lpstr>Polymorphism – How It Works?</vt:lpstr>
      <vt:lpstr>Class Hierarchies: Real World Examples</vt:lpstr>
      <vt:lpstr>Real World Example: Calculator</vt:lpstr>
      <vt:lpstr>Real World Example: Calculator (2)</vt:lpstr>
      <vt:lpstr>Real World Example: Calculator (3)</vt:lpstr>
      <vt:lpstr>Real World Example: Calculator (4)</vt:lpstr>
      <vt:lpstr>Calculator Classes </vt:lpstr>
      <vt:lpstr>Exercise in Class</vt:lpstr>
      <vt:lpstr>Cohesion and Coupling</vt:lpstr>
      <vt:lpstr>Cohesion</vt:lpstr>
      <vt:lpstr>Good and Bad Cohesion</vt:lpstr>
      <vt:lpstr>Strong Cohesion</vt:lpstr>
      <vt:lpstr>Weak Cohesion</vt:lpstr>
      <vt:lpstr>Coupling</vt:lpstr>
      <vt:lpstr>Loose and Tight Coupling</vt:lpstr>
      <vt:lpstr>Loose Coupling – Example</vt:lpstr>
      <vt:lpstr>Tight Coupling – Example</vt:lpstr>
      <vt:lpstr>Spaghetti Code</vt:lpstr>
      <vt:lpstr>Exercise in Class</vt:lpstr>
      <vt:lpstr>Summary</vt:lpstr>
      <vt:lpstr>OOP – Encapsulation and Polymorphism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- Encapsulation and Polymorphism</dc:title>
  <dc:subject>C# Basics Course</dc:subject>
  <dc:creator/>
  <cp:keywords>Encapsulation, Polymorphism, Fundamental, Principles,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2015-11-25T12:08:49Z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